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345" r:id="rId3"/>
    <p:sldId id="346" r:id="rId4"/>
    <p:sldId id="330" r:id="rId5"/>
    <p:sldId id="331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BD2A7-BC52-55DC-520D-5F2AA9D16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B4F36-C47E-8EEF-BC77-DF0FF1E7B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C95B6-6FCA-0677-D0EE-C4523FC9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8B946-1B82-2967-811F-547CF0F2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11953-D303-5817-12B8-CAC768D9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256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4EE6-ED17-8C15-5E50-55B6AC36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03A1A-0122-60A4-C3FD-B89AE8F5C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1EE68-FD06-0C37-8769-ACFABAFC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EDD51-0809-2CED-F0D5-0E90D9B8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FB70A-208F-5B6B-AA8A-2F128543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432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ACA2E-1B08-DD70-945C-58F92E7D8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9237A-583E-7721-1653-7E8A489C9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2FEDA-4AF4-31F4-A90F-6764125A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1A70F-EEF8-8AF7-9E43-4D467D6A6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3C0B3-9801-52B3-D4E3-D82BEF9D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056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2077F-1786-805A-120F-ECD26E54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37110-E202-F590-2F01-7CA8DA215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07FDB-028F-F890-FDB7-14413C7AA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CBF6-A63C-E461-9606-E2BEDD7D9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F2A3B-5785-74F9-320F-61588439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804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C22B-5890-E030-DAB1-2BA288498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2495E-7C45-867F-00A7-E3753BE5A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E9A09-8A23-3914-9624-0D10C9788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959E5-043B-6878-7C69-95052465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30D1E-525C-B0DA-4DF1-70B1981C0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081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84A92-16C0-22D3-D98C-6ED25B3B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806D4-2168-8A8E-B6D8-61E7791E5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DB18-1C7B-5880-A0C7-159D5427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2A0BD-FC04-2695-607C-73BCA1A8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2A151-F0CE-4E93-8880-E356C542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0EFDC-E895-6500-18B4-A300F6A7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87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6C12-7C76-4EC1-ADC3-1B85C4037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BAC54-033F-74AC-9F8C-EC1961259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AE849-7023-333E-0B6E-BCDD80CA5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19B0DF-2C4C-FFDC-035F-3B6D89BD9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961845-9A7D-1110-EEAA-FE8392B9B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9AF8C1-AC22-630B-15DC-68AE45FA4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889FAF-AA0D-65F4-6C67-4ABD03E3B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9525A-50F7-8B8D-FD6E-E006F5B6C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07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ADFC4-079B-D9BA-EC8A-FEA219EB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2C57F-389C-8808-47E5-D5F0BC286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260A6D-B786-8F6A-0818-0FD5DA12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89CD1-6D7C-6EB0-B9FE-8CCFC785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130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A63AF3-13A9-49B7-8A76-4D3C868B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A4A114-EA1C-8CCE-D8A7-BD7EA85D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F20E7-56CB-F593-CA81-12096129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433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60422-5B9E-3706-65A2-F7638E4B9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C48D5-6EB6-B7B4-53A5-0BE1BEAB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F0351-6D76-5620-5FEB-4C33DCAB9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9F30B-AB03-7713-8585-57BCC72B3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FA0B4-21FB-D508-E212-B8220E1E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E7F17-114C-F1D6-406F-96515906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289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26967-716E-FC84-1AB0-BEB900F5A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68E89-5A4B-82FC-F1EE-5362A0CA8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86E3F2-2339-05E7-791D-62123DCF5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C216E-63DE-5125-2A71-57DB021E0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D3612-341B-245C-9B68-5F3530E9E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AC0B5-314C-5526-7216-AC6A4264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22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0BF5C0-FBFB-4E7B-5F71-5EE3D9B1E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81A43-32A6-BB84-6216-138B0E1C4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374D7-F269-8FB0-9108-0DA5EA11B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4C1C1-648B-40A1-A94D-B04BF2D2CF3A}" type="datetimeFigureOut">
              <a:rPr lang="en-IN" smtClean="0"/>
              <a:pPr/>
              <a:t>24-08-2023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11B3F-8B0F-837A-948E-CCF7CEAB4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65B09-6693-A0D3-99B5-96285DFA5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782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A4E6E-6259-2791-DC09-2EC9AE27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2835"/>
          </a:xfrm>
        </p:spPr>
        <p:txBody>
          <a:bodyPr>
            <a:normAutofit/>
          </a:bodyPr>
          <a:lstStyle/>
          <a:p>
            <a:pPr algn="ctr"/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PPO OFFERED ON BASIS OF TWO MONTHS SUMMER INTERNSHIP FOR 2024 BATCH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1CFF89-3538-EB16-9ADF-7C59B1C9C7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19776"/>
              </p:ext>
            </p:extLst>
          </p:nvPr>
        </p:nvGraphicFramePr>
        <p:xfrm>
          <a:off x="1108364" y="1136073"/>
          <a:ext cx="10044544" cy="426752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726081">
                  <a:extLst>
                    <a:ext uri="{9D8B030D-6E8A-4147-A177-3AD203B41FA5}">
                      <a16:colId xmlns:a16="http://schemas.microsoft.com/office/drawing/2014/main" val="635680006"/>
                    </a:ext>
                  </a:extLst>
                </a:gridCol>
                <a:gridCol w="1990351">
                  <a:extLst>
                    <a:ext uri="{9D8B030D-6E8A-4147-A177-3AD203B41FA5}">
                      <a16:colId xmlns:a16="http://schemas.microsoft.com/office/drawing/2014/main" val="1796780350"/>
                    </a:ext>
                  </a:extLst>
                </a:gridCol>
                <a:gridCol w="1216326">
                  <a:extLst>
                    <a:ext uri="{9D8B030D-6E8A-4147-A177-3AD203B41FA5}">
                      <a16:colId xmlns:a16="http://schemas.microsoft.com/office/drawing/2014/main" val="3899263638"/>
                    </a:ext>
                  </a:extLst>
                </a:gridCol>
                <a:gridCol w="1497789">
                  <a:extLst>
                    <a:ext uri="{9D8B030D-6E8A-4147-A177-3AD203B41FA5}">
                      <a16:colId xmlns:a16="http://schemas.microsoft.com/office/drawing/2014/main" val="3016015727"/>
                    </a:ext>
                  </a:extLst>
                </a:gridCol>
                <a:gridCol w="4613997">
                  <a:extLst>
                    <a:ext uri="{9D8B030D-6E8A-4147-A177-3AD203B41FA5}">
                      <a16:colId xmlns:a16="http://schemas.microsoft.com/office/drawing/2014/main" val="3019518878"/>
                    </a:ext>
                  </a:extLst>
                </a:gridCol>
              </a:tblGrid>
              <a:tr h="10212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S. No.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Name Of Company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No. of Students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SALARY PACKAGE LPA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BRANCH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7062"/>
                  </a:ext>
                </a:extLst>
              </a:tr>
              <a:tr h="3302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D.E.SHAW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52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90938"/>
                  </a:ext>
                </a:extLst>
              </a:tr>
              <a:tr h="675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ARCESIUM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lain" startAt="38"/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35892"/>
                  </a:ext>
                </a:extLst>
              </a:tr>
              <a:tr h="3302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3.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WELLS FARGO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4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lain" startAt="24"/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525746"/>
                  </a:ext>
                </a:extLst>
              </a:tr>
              <a:tr h="3302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4.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HILTI TECHNOLOGY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4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23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19587"/>
                  </a:ext>
                </a:extLst>
              </a:tr>
              <a:tr h="3302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5.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TEXAS INSTRUMENTS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3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 22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E&amp;TC, ELECTRICAL, INSTRUMENTATION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525385"/>
                  </a:ext>
                </a:extLst>
              </a:tr>
              <a:tr h="3302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6.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FINIQ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3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20.05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07549"/>
                  </a:ext>
                </a:extLst>
              </a:tr>
              <a:tr h="675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7.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J.P. MORGAN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19.75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217634"/>
                  </a:ext>
                </a:extLst>
              </a:tr>
            </a:tbl>
          </a:graphicData>
        </a:graphic>
      </p:graphicFrame>
      <p:grpSp>
        <p:nvGrpSpPr>
          <p:cNvPr id="3" name="Group 4">
            <a:extLst>
              <a:ext uri="{FF2B5EF4-FFF2-40B4-BE49-F238E27FC236}">
                <a16:creationId xmlns:a16="http://schemas.microsoft.com/office/drawing/2014/main" id="{C1E1F756-85BC-B10E-D264-A925871BF689}"/>
              </a:ext>
            </a:extLst>
          </p:cNvPr>
          <p:cNvGrpSpPr/>
          <p:nvPr/>
        </p:nvGrpSpPr>
        <p:grpSpPr>
          <a:xfrm>
            <a:off x="0" y="5533361"/>
            <a:ext cx="12192000" cy="1223456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FAA2914-BD86-5FBA-B30B-D7B6F1E3CE3F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504A460-7B99-248E-AE8F-9F9B6C314456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8" name="Picture 7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BE972279-2183-8F4B-5503-0A2D49AC37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1" y="5662676"/>
            <a:ext cx="1284155" cy="117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9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A4E6E-6259-2791-DC09-2EC9AE27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2835"/>
          </a:xfrm>
        </p:spPr>
        <p:txBody>
          <a:bodyPr>
            <a:normAutofit/>
          </a:bodyPr>
          <a:lstStyle/>
          <a:p>
            <a:pPr algn="ctr"/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PPO OFFERED ON BASIS OF TWO MONTHS SUMMER INTERNSHIP FOR 2024 BATCH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1CFF89-3538-EB16-9ADF-7C59B1C9C7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360806"/>
              </p:ext>
            </p:extLst>
          </p:nvPr>
        </p:nvGraphicFramePr>
        <p:xfrm>
          <a:off x="1025237" y="988296"/>
          <a:ext cx="10127671" cy="4429604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09208">
                  <a:extLst>
                    <a:ext uri="{9D8B030D-6E8A-4147-A177-3AD203B41FA5}">
                      <a16:colId xmlns:a16="http://schemas.microsoft.com/office/drawing/2014/main" val="635680006"/>
                    </a:ext>
                  </a:extLst>
                </a:gridCol>
                <a:gridCol w="1990351">
                  <a:extLst>
                    <a:ext uri="{9D8B030D-6E8A-4147-A177-3AD203B41FA5}">
                      <a16:colId xmlns:a16="http://schemas.microsoft.com/office/drawing/2014/main" val="1796780350"/>
                    </a:ext>
                  </a:extLst>
                </a:gridCol>
                <a:gridCol w="1216326">
                  <a:extLst>
                    <a:ext uri="{9D8B030D-6E8A-4147-A177-3AD203B41FA5}">
                      <a16:colId xmlns:a16="http://schemas.microsoft.com/office/drawing/2014/main" val="3899263638"/>
                    </a:ext>
                  </a:extLst>
                </a:gridCol>
                <a:gridCol w="1497789">
                  <a:extLst>
                    <a:ext uri="{9D8B030D-6E8A-4147-A177-3AD203B41FA5}">
                      <a16:colId xmlns:a16="http://schemas.microsoft.com/office/drawing/2014/main" val="3016015727"/>
                    </a:ext>
                  </a:extLst>
                </a:gridCol>
                <a:gridCol w="4613997">
                  <a:extLst>
                    <a:ext uri="{9D8B030D-6E8A-4147-A177-3AD203B41FA5}">
                      <a16:colId xmlns:a16="http://schemas.microsoft.com/office/drawing/2014/main" val="3019518878"/>
                    </a:ext>
                  </a:extLst>
                </a:gridCol>
              </a:tblGrid>
              <a:tr h="1101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S. No.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Name Of Company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No. of Students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SALARY PACKAGE LPA</a:t>
                      </a:r>
                      <a:endParaRPr lang="en-US" sz="1800" kern="1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BRANCH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7062"/>
                  </a:ext>
                </a:extLst>
              </a:tr>
              <a:tr h="401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8.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DEUTSCHE BANK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11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19.63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806116"/>
                  </a:ext>
                </a:extLst>
              </a:tr>
              <a:tr h="401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9.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CITI CORPORATION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7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18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791935"/>
                  </a:ext>
                </a:extLst>
              </a:tr>
              <a:tr h="356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10.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MASTERCARD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7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13.40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COMPUTER, E&amp;TC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91327"/>
                  </a:ext>
                </a:extLst>
              </a:tr>
              <a:tr h="356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11.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GLATT SYSTEMS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12.50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MECHNICAL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024296"/>
                  </a:ext>
                </a:extLst>
              </a:tr>
              <a:tr h="6158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12.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SCHNEIDER ELECTRIC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8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12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COMPUTER, ELECTRICAL, E&amp;TC, MECHANCAL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8099"/>
                  </a:ext>
                </a:extLst>
              </a:tr>
              <a:tr h="356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13.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BAJAJ AUTO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4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11.74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MECHANICAL, ELECTRICAL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807324"/>
                  </a:ext>
                </a:extLst>
              </a:tr>
              <a:tr h="356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14.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EXXON MOBIL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11.67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INSTRUMENTATION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111278"/>
                  </a:ext>
                </a:extLst>
              </a:tr>
              <a:tr h="484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15.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UBS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 10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943133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87411FBA-A99F-40CF-1E4C-F3F2596FBB7B}"/>
              </a:ext>
            </a:extLst>
          </p:cNvPr>
          <p:cNvGrpSpPr/>
          <p:nvPr/>
        </p:nvGrpSpPr>
        <p:grpSpPr>
          <a:xfrm>
            <a:off x="0" y="5533361"/>
            <a:ext cx="12192000" cy="1223456"/>
            <a:chOff x="0" y="5505651"/>
            <a:chExt cx="12192000" cy="122345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FE4C9A6-0961-047E-8CE8-13B253B0ECAB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ECC4F4B-1503-2BC7-111A-E4544FE7D80E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300302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A4E6E-6259-2791-DC09-2EC9AE27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2835"/>
          </a:xfrm>
        </p:spPr>
        <p:txBody>
          <a:bodyPr>
            <a:normAutofit/>
          </a:bodyPr>
          <a:lstStyle/>
          <a:p>
            <a:pPr algn="ctr"/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PPO OFFERED ON BASIS OF TWO MONTHS SUMMER INTERNSHIP FOR 2024 BATCH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1CFF89-3538-EB16-9ADF-7C59B1C9C7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910834"/>
              </p:ext>
            </p:extLst>
          </p:nvPr>
        </p:nvGraphicFramePr>
        <p:xfrm>
          <a:off x="1025237" y="1136072"/>
          <a:ext cx="10127671" cy="285331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09208">
                  <a:extLst>
                    <a:ext uri="{9D8B030D-6E8A-4147-A177-3AD203B41FA5}">
                      <a16:colId xmlns:a16="http://schemas.microsoft.com/office/drawing/2014/main" val="635680006"/>
                    </a:ext>
                  </a:extLst>
                </a:gridCol>
                <a:gridCol w="1990351">
                  <a:extLst>
                    <a:ext uri="{9D8B030D-6E8A-4147-A177-3AD203B41FA5}">
                      <a16:colId xmlns:a16="http://schemas.microsoft.com/office/drawing/2014/main" val="1796780350"/>
                    </a:ext>
                  </a:extLst>
                </a:gridCol>
                <a:gridCol w="1216326">
                  <a:extLst>
                    <a:ext uri="{9D8B030D-6E8A-4147-A177-3AD203B41FA5}">
                      <a16:colId xmlns:a16="http://schemas.microsoft.com/office/drawing/2014/main" val="3899263638"/>
                    </a:ext>
                  </a:extLst>
                </a:gridCol>
                <a:gridCol w="1497789">
                  <a:extLst>
                    <a:ext uri="{9D8B030D-6E8A-4147-A177-3AD203B41FA5}">
                      <a16:colId xmlns:a16="http://schemas.microsoft.com/office/drawing/2014/main" val="3016015727"/>
                    </a:ext>
                  </a:extLst>
                </a:gridCol>
                <a:gridCol w="4613997">
                  <a:extLst>
                    <a:ext uri="{9D8B030D-6E8A-4147-A177-3AD203B41FA5}">
                      <a16:colId xmlns:a16="http://schemas.microsoft.com/office/drawing/2014/main" val="3019518878"/>
                    </a:ext>
                  </a:extLst>
                </a:gridCol>
              </a:tblGrid>
              <a:tr h="1026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S. No.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Name Of Company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No. of Students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SALARY PACKAGE LPA</a:t>
                      </a:r>
                      <a:endParaRPr lang="en-US" sz="1800" kern="1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BRANCH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7062"/>
                  </a:ext>
                </a:extLst>
              </a:tr>
              <a:tr h="331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16.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BNY MELLON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21.64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806116"/>
                  </a:ext>
                </a:extLst>
              </a:tr>
              <a:tr h="331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17.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SCHLUMBERGER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 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19.73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791935"/>
                  </a:ext>
                </a:extLst>
              </a:tr>
              <a:tr h="331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18.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FINIQ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16.04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ELECTRICAL, METALLURGY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91327"/>
                  </a:ext>
                </a:extLst>
              </a:tr>
              <a:tr h="331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19.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BARCLAYS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12.32  LPA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024296"/>
                  </a:ext>
                </a:extLst>
              </a:tr>
              <a:tr h="3319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</a:rPr>
                        <a:t>                TOTAL</a:t>
                      </a:r>
                      <a:endParaRPr lang="en-US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</a:rPr>
                        <a:t>87  </a:t>
                      </a:r>
                      <a:endParaRPr lang="en-US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1234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87411FBA-A99F-40CF-1E4C-F3F2596FBB7B}"/>
              </a:ext>
            </a:extLst>
          </p:cNvPr>
          <p:cNvGrpSpPr/>
          <p:nvPr/>
        </p:nvGrpSpPr>
        <p:grpSpPr>
          <a:xfrm>
            <a:off x="0" y="5533361"/>
            <a:ext cx="12192000" cy="1223456"/>
            <a:chOff x="0" y="5505651"/>
            <a:chExt cx="12192000" cy="122345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FE4C9A6-0961-047E-8CE8-13B253B0ECAB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ECC4F4B-1503-2BC7-111A-E4544FE7D80E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967145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9D21-982E-974B-3DA7-9BBB8C39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449"/>
            <a:ext cx="10515600" cy="544655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M.TECH INTERNSHIP FOR 2024 BATCH</a:t>
            </a:r>
            <a:endParaRPr lang="en-US" sz="2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E7EB868-4126-14EB-F42D-DC99C7EF09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092915"/>
              </p:ext>
            </p:extLst>
          </p:nvPr>
        </p:nvGraphicFramePr>
        <p:xfrm>
          <a:off x="838200" y="949559"/>
          <a:ext cx="10515600" cy="4471526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40205">
                  <a:extLst>
                    <a:ext uri="{9D8B030D-6E8A-4147-A177-3AD203B41FA5}">
                      <a16:colId xmlns:a16="http://schemas.microsoft.com/office/drawing/2014/main" val="4210307071"/>
                    </a:ext>
                  </a:extLst>
                </a:gridCol>
                <a:gridCol w="2066590">
                  <a:extLst>
                    <a:ext uri="{9D8B030D-6E8A-4147-A177-3AD203B41FA5}">
                      <a16:colId xmlns:a16="http://schemas.microsoft.com/office/drawing/2014/main" val="453808601"/>
                    </a:ext>
                  </a:extLst>
                </a:gridCol>
                <a:gridCol w="1262916">
                  <a:extLst>
                    <a:ext uri="{9D8B030D-6E8A-4147-A177-3AD203B41FA5}">
                      <a16:colId xmlns:a16="http://schemas.microsoft.com/office/drawing/2014/main" val="2983370038"/>
                    </a:ext>
                  </a:extLst>
                </a:gridCol>
                <a:gridCol w="1555160">
                  <a:extLst>
                    <a:ext uri="{9D8B030D-6E8A-4147-A177-3AD203B41FA5}">
                      <a16:colId xmlns:a16="http://schemas.microsoft.com/office/drawing/2014/main" val="2734115869"/>
                    </a:ext>
                  </a:extLst>
                </a:gridCol>
                <a:gridCol w="4790729">
                  <a:extLst>
                    <a:ext uri="{9D8B030D-6E8A-4147-A177-3AD203B41FA5}">
                      <a16:colId xmlns:a16="http://schemas.microsoft.com/office/drawing/2014/main" val="2255232310"/>
                    </a:ext>
                  </a:extLst>
                </a:gridCol>
              </a:tblGrid>
              <a:tr h="8124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S. No.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Name Of Company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No. of Students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Stipend per Month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Specialization</a:t>
                      </a:r>
                      <a:endParaRPr lang="en-US" sz="1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93538"/>
                  </a:ext>
                </a:extLst>
              </a:tr>
              <a:tr h="9392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PHILIPS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15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55,000/-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POWER ELECTRONCIS POWER SYSTEM, DESIGN. THERMAL, MECHATRONICS, PROJECT MANAGEMENT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989947"/>
                  </a:ext>
                </a:extLst>
              </a:tr>
              <a:tr h="537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BAKES HUGES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3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45,000/-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COMPUTER, EMBEDDED CONTROL SYSTEM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355713"/>
                  </a:ext>
                </a:extLst>
              </a:tr>
              <a:tr h="6214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FF0000"/>
                          </a:solidFill>
                          <a:effectLst/>
                        </a:rPr>
                        <a:t>3.</a:t>
                      </a:r>
                      <a:endParaRPr lang="en-US" sz="1800" b="1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INTEL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2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45,000/-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VLSI EMBEDDED SYSTEMS, EMBEDDED CONTROL SYSTEM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281134"/>
                  </a:ext>
                </a:extLst>
              </a:tr>
              <a:tr h="9392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FF0000"/>
                          </a:solidFill>
                          <a:effectLst/>
                        </a:rPr>
                        <a:t>4.</a:t>
                      </a:r>
                      <a:endParaRPr lang="en-US" sz="1800" b="1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CG GLOBAL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3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40,000/-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POWER ELECTRONCIS POWER SYSTEM, POWER ELECTRONICS MACHINE DESIGN, AUTOMOTIVE TECHNOLOGY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887695"/>
                  </a:ext>
                </a:extLst>
              </a:tr>
              <a:tr h="6214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5.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NXP SEMICONDUCTOR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3 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40,000/-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87587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EA95CC55-CE04-02AE-CE80-8153BA9F4D23}"/>
              </a:ext>
            </a:extLst>
          </p:cNvPr>
          <p:cNvGrpSpPr/>
          <p:nvPr/>
        </p:nvGrpSpPr>
        <p:grpSpPr>
          <a:xfrm>
            <a:off x="0" y="5533361"/>
            <a:ext cx="12192000" cy="1223456"/>
            <a:chOff x="0" y="5505651"/>
            <a:chExt cx="12192000" cy="122345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87776A6-17D4-0727-9AA1-718763767496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530356B-C6A3-F8CD-DA90-A5BCE2066FE5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12" name="Picture 11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B8B8A752-329D-704E-D502-13E8CC8D1C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1" y="5662676"/>
            <a:ext cx="1284155" cy="117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30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F5015-3D9E-E041-A87B-3C0DCBCD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7"/>
            <a:ext cx="10515600" cy="720437"/>
          </a:xfrm>
        </p:spPr>
        <p:txBody>
          <a:bodyPr>
            <a:normAutofit/>
          </a:bodyPr>
          <a:lstStyle/>
          <a:p>
            <a:pPr algn="ctr"/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M.TECH INTERNSHIP FOR 2024 BATCH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F8A675-98E7-60E9-A430-08A8B2330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625049"/>
              </p:ext>
            </p:extLst>
          </p:nvPr>
        </p:nvGraphicFramePr>
        <p:xfrm>
          <a:off x="838200" y="637306"/>
          <a:ext cx="10744201" cy="487619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58470">
                  <a:extLst>
                    <a:ext uri="{9D8B030D-6E8A-4147-A177-3AD203B41FA5}">
                      <a16:colId xmlns:a16="http://schemas.microsoft.com/office/drawing/2014/main" val="1213813290"/>
                    </a:ext>
                  </a:extLst>
                </a:gridCol>
                <a:gridCol w="2111513">
                  <a:extLst>
                    <a:ext uri="{9D8B030D-6E8A-4147-A177-3AD203B41FA5}">
                      <a16:colId xmlns:a16="http://schemas.microsoft.com/office/drawing/2014/main" val="2503195759"/>
                    </a:ext>
                  </a:extLst>
                </a:gridCol>
                <a:gridCol w="1290370">
                  <a:extLst>
                    <a:ext uri="{9D8B030D-6E8A-4147-A177-3AD203B41FA5}">
                      <a16:colId xmlns:a16="http://schemas.microsoft.com/office/drawing/2014/main" val="374269017"/>
                    </a:ext>
                  </a:extLst>
                </a:gridCol>
                <a:gridCol w="1588970">
                  <a:extLst>
                    <a:ext uri="{9D8B030D-6E8A-4147-A177-3AD203B41FA5}">
                      <a16:colId xmlns:a16="http://schemas.microsoft.com/office/drawing/2014/main" val="2013286401"/>
                    </a:ext>
                  </a:extLst>
                </a:gridCol>
                <a:gridCol w="4894878">
                  <a:extLst>
                    <a:ext uri="{9D8B030D-6E8A-4147-A177-3AD203B41FA5}">
                      <a16:colId xmlns:a16="http://schemas.microsoft.com/office/drawing/2014/main" val="2792356622"/>
                    </a:ext>
                  </a:extLst>
                </a:gridCol>
              </a:tblGrid>
              <a:tr h="638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S. No.</a:t>
                      </a:r>
                      <a:endParaRPr lang="en-US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Name Of Company</a:t>
                      </a:r>
                      <a:endParaRPr lang="en-US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No. of Students</a:t>
                      </a:r>
                      <a:endParaRPr lang="en-US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Stipend per Month Rs.</a:t>
                      </a:r>
                      <a:endParaRPr lang="en-US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Specialization</a:t>
                      </a:r>
                      <a:endParaRPr lang="en-US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419840"/>
                  </a:ext>
                </a:extLst>
              </a:tr>
              <a:tr h="566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6.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AMERICAN AXLE MANUFACTURING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1 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35,000/-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POWER ELECTRONICS MACHINE DESIGN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256479"/>
                  </a:ext>
                </a:extLst>
              </a:tr>
              <a:tr h="13442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7.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WHIRLPOOL INDIA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24 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35,000/-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COMPUTER, VLSI EMBEDDED SYSTEMS, EMBEDDED CONTROL SYSTEM, POWER ELECTRONCIS POWER SYSTEM, POWER ELECTRONICS MACHINE DESIGN, AUTOMOTIVE TECHNOLOGY, DESIGN, THERMAL, MECHATRONICS, MATERIAL ENGG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5564"/>
                  </a:ext>
                </a:extLst>
              </a:tr>
              <a:tr h="4294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8.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ROLLS ROYCE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1 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25,000/-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MATERIAL ENGINEERING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419710"/>
                  </a:ext>
                </a:extLst>
              </a:tr>
              <a:tr h="5427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9.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OCTARANGE TECHNOLOGIES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2 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10,000/-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AUTMOTIVE TECHNOLOGY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544163"/>
                  </a:ext>
                </a:extLst>
              </a:tr>
              <a:tr h="856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10.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DRDO (INTERVIEW SCHEDULED ON 18</a:t>
                      </a:r>
                      <a:r>
                        <a:rPr lang="en-US" sz="1600" b="1" kern="100" baseline="30000" dirty="0">
                          <a:solidFill>
                            <a:srgbClr val="FF0000"/>
                          </a:solidFill>
                          <a:effectLst/>
                        </a:rPr>
                        <a:t>TH</a:t>
                      </a: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 AUGUST 2023)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b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-</a:t>
                      </a: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ROBOTICS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68600"/>
                  </a:ext>
                </a:extLst>
              </a:tr>
              <a:tr h="27677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</a:rPr>
                        <a:t>         TOTAL</a:t>
                      </a:r>
                      <a:endParaRPr lang="en-US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en-US" sz="32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600" b="1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3600" marR="636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874754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078DA4D0-3681-D99B-F389-61FB018702A7}"/>
              </a:ext>
            </a:extLst>
          </p:cNvPr>
          <p:cNvGrpSpPr/>
          <p:nvPr/>
        </p:nvGrpSpPr>
        <p:grpSpPr>
          <a:xfrm>
            <a:off x="0" y="5533361"/>
            <a:ext cx="12192000" cy="1223456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12DC1AD-5FB9-1872-EBEE-5C2670AA0BD3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C317351-D99A-2818-776F-CE12A179A9D9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8" name="Picture 7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CE6CCA9E-BE4A-EA0D-4F6B-B9D4C839BA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1" y="5662676"/>
            <a:ext cx="1284155" cy="117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77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560</Words>
  <Application>Microsoft Office PowerPoint</Application>
  <PresentationFormat>Widescreen</PresentationFormat>
  <Paragraphs>200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Office Theme</vt:lpstr>
      <vt:lpstr>PPO OFFERED ON BASIS OF TWO MONTHS SUMMER INTERNSHIP FOR 2024 BATCH</vt:lpstr>
      <vt:lpstr>PPO OFFERED ON BASIS OF TWO MONTHS SUMMER INTERNSHIP FOR 2024 BATCH</vt:lpstr>
      <vt:lpstr>PPO OFFERED ON BASIS OF TWO MONTHS SUMMER INTERNSHIP FOR 2024 BATCH</vt:lpstr>
      <vt:lpstr>M.TECH INTERNSHIP FOR 2024 BATCH</vt:lpstr>
      <vt:lpstr>M.TECH INTERNSHIP FOR 2024 BATCH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placement@coep.ac.in</dc:creator>
  <cp:lastModifiedBy>placement@coep.ac.in</cp:lastModifiedBy>
  <cp:revision>216</cp:revision>
  <cp:lastPrinted>2023-06-28T09:01:52Z</cp:lastPrinted>
  <dcterms:created xsi:type="dcterms:W3CDTF">2022-09-11T17:44:27Z</dcterms:created>
  <dcterms:modified xsi:type="dcterms:W3CDTF">2023-08-24T06:45:28Z</dcterms:modified>
</cp:coreProperties>
</file>